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8" r:id="rId2"/>
    <p:sldId id="260" r:id="rId3"/>
    <p:sldId id="259" r:id="rId4"/>
    <p:sldId id="261" r:id="rId5"/>
    <p:sldId id="263" r:id="rId6"/>
    <p:sldId id="264" r:id="rId7"/>
    <p:sldId id="266" r:id="rId8"/>
    <p:sldId id="268" r:id="rId9"/>
    <p:sldId id="267"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04B366-529D-4AD0-88DF-8B4DE14DD53A}" type="datetimeFigureOut">
              <a:rPr lang="nl-NL" smtClean="0"/>
              <a:t>9-2-2018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1E34E-042C-4EA4-8867-2319EB8FF274}" type="slidenum">
              <a:rPr lang="nl-NL" smtClean="0"/>
              <a:t>‹nr.›</a:t>
            </a:fld>
            <a:endParaRPr lang="nl-NL"/>
          </a:p>
        </p:txBody>
      </p:sp>
    </p:spTree>
    <p:extLst>
      <p:ext uri="{BB962C8B-B14F-4D97-AF65-F5344CB8AC3E}">
        <p14:creationId xmlns:p14="http://schemas.microsoft.com/office/powerpoint/2010/main" val="1250758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322BC572-4FFD-4CAD-A1DE-1815F500F479}" type="datetimeFigureOut">
              <a:rPr lang="nl-NL" smtClean="0"/>
              <a:t>9-2-2018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42619BA-3A98-44CA-B630-64707588EB3F}" type="slidenum">
              <a:rPr lang="nl-NL" smtClean="0"/>
              <a:t>‹nr.›</a:t>
            </a:fld>
            <a:endParaRPr lang="nl-NL"/>
          </a:p>
        </p:txBody>
      </p:sp>
    </p:spTree>
    <p:extLst>
      <p:ext uri="{BB962C8B-B14F-4D97-AF65-F5344CB8AC3E}">
        <p14:creationId xmlns:p14="http://schemas.microsoft.com/office/powerpoint/2010/main" val="3122748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22BC572-4FFD-4CAD-A1DE-1815F500F479}" type="datetimeFigureOut">
              <a:rPr lang="nl-NL" smtClean="0"/>
              <a:t>9-2-2018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42619BA-3A98-44CA-B630-64707588EB3F}" type="slidenum">
              <a:rPr lang="nl-NL" smtClean="0"/>
              <a:t>‹nr.›</a:t>
            </a:fld>
            <a:endParaRPr lang="nl-NL"/>
          </a:p>
        </p:txBody>
      </p:sp>
    </p:spTree>
    <p:extLst>
      <p:ext uri="{BB962C8B-B14F-4D97-AF65-F5344CB8AC3E}">
        <p14:creationId xmlns:p14="http://schemas.microsoft.com/office/powerpoint/2010/main" val="3062983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06375"/>
            <a:ext cx="2743200" cy="4387851"/>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06375"/>
            <a:ext cx="8026400" cy="4387851"/>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22BC572-4FFD-4CAD-A1DE-1815F500F479}" type="datetimeFigureOut">
              <a:rPr lang="nl-NL" smtClean="0"/>
              <a:t>9-2-2018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42619BA-3A98-44CA-B630-64707588EB3F}" type="slidenum">
              <a:rPr lang="nl-NL" smtClean="0"/>
              <a:t>‹nr.›</a:t>
            </a:fld>
            <a:endParaRPr lang="nl-NL"/>
          </a:p>
        </p:txBody>
      </p:sp>
    </p:spTree>
    <p:extLst>
      <p:ext uri="{BB962C8B-B14F-4D97-AF65-F5344CB8AC3E}">
        <p14:creationId xmlns:p14="http://schemas.microsoft.com/office/powerpoint/2010/main" val="378704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22BC572-4FFD-4CAD-A1DE-1815F500F479}" type="datetimeFigureOut">
              <a:rPr lang="nl-NL" smtClean="0"/>
              <a:t>9-2-2018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42619BA-3A98-44CA-B630-64707588EB3F}" type="slidenum">
              <a:rPr lang="nl-NL" smtClean="0"/>
              <a:t>‹nr.›</a:t>
            </a:fld>
            <a:endParaRPr lang="nl-NL"/>
          </a:p>
        </p:txBody>
      </p:sp>
    </p:spTree>
    <p:extLst>
      <p:ext uri="{BB962C8B-B14F-4D97-AF65-F5344CB8AC3E}">
        <p14:creationId xmlns:p14="http://schemas.microsoft.com/office/powerpoint/2010/main" val="3850628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5333"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322BC572-4FFD-4CAD-A1DE-1815F500F479}" type="datetimeFigureOut">
              <a:rPr lang="nl-NL" smtClean="0"/>
              <a:t>9-2-2018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42619BA-3A98-44CA-B630-64707588EB3F}" type="slidenum">
              <a:rPr lang="nl-NL" smtClean="0"/>
              <a:t>‹nr.›</a:t>
            </a:fld>
            <a:endParaRPr lang="nl-NL"/>
          </a:p>
        </p:txBody>
      </p:sp>
    </p:spTree>
    <p:extLst>
      <p:ext uri="{BB962C8B-B14F-4D97-AF65-F5344CB8AC3E}">
        <p14:creationId xmlns:p14="http://schemas.microsoft.com/office/powerpoint/2010/main" val="4257437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22BC572-4FFD-4CAD-A1DE-1815F500F479}" type="datetimeFigureOut">
              <a:rPr lang="nl-NL" smtClean="0"/>
              <a:t>9-2-2018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42619BA-3A98-44CA-B630-64707588EB3F}" type="slidenum">
              <a:rPr lang="nl-NL" smtClean="0"/>
              <a:t>‹nr.›</a:t>
            </a:fld>
            <a:endParaRPr lang="nl-NL"/>
          </a:p>
        </p:txBody>
      </p:sp>
    </p:spTree>
    <p:extLst>
      <p:ext uri="{BB962C8B-B14F-4D97-AF65-F5344CB8AC3E}">
        <p14:creationId xmlns:p14="http://schemas.microsoft.com/office/powerpoint/2010/main" val="3815744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9"/>
            <a:ext cx="109728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l-NL"/>
              <a:t>Tekststijl van het model bewerken</a:t>
            </a:r>
          </a:p>
        </p:txBody>
      </p:sp>
      <p:sp>
        <p:nvSpPr>
          <p:cNvPr id="4" name="Tijdelijke aanduiding voor inhoud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l-NL"/>
              <a:t>Tekststijl van het model bewerken</a:t>
            </a:r>
          </a:p>
        </p:txBody>
      </p:sp>
      <p:sp>
        <p:nvSpPr>
          <p:cNvPr id="6" name="Tijdelijke aanduiding voor inhoud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322BC572-4FFD-4CAD-A1DE-1815F500F479}" type="datetimeFigureOut">
              <a:rPr lang="nl-NL" smtClean="0"/>
              <a:t>9-2-2018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42619BA-3A98-44CA-B630-64707588EB3F}" type="slidenum">
              <a:rPr lang="nl-NL" smtClean="0"/>
              <a:t>‹nr.›</a:t>
            </a:fld>
            <a:endParaRPr lang="nl-NL"/>
          </a:p>
        </p:txBody>
      </p:sp>
    </p:spTree>
    <p:extLst>
      <p:ext uri="{BB962C8B-B14F-4D97-AF65-F5344CB8AC3E}">
        <p14:creationId xmlns:p14="http://schemas.microsoft.com/office/powerpoint/2010/main" val="217261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322BC572-4FFD-4CAD-A1DE-1815F500F479}" type="datetimeFigureOut">
              <a:rPr lang="nl-NL" smtClean="0"/>
              <a:t>9-2-2018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42619BA-3A98-44CA-B630-64707588EB3F}" type="slidenum">
              <a:rPr lang="nl-NL" smtClean="0"/>
              <a:t>‹nr.›</a:t>
            </a:fld>
            <a:endParaRPr lang="nl-NL"/>
          </a:p>
        </p:txBody>
      </p:sp>
    </p:spTree>
    <p:extLst>
      <p:ext uri="{BB962C8B-B14F-4D97-AF65-F5344CB8AC3E}">
        <p14:creationId xmlns:p14="http://schemas.microsoft.com/office/powerpoint/2010/main" val="3457830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22BC572-4FFD-4CAD-A1DE-1815F500F479}" type="datetimeFigureOut">
              <a:rPr lang="nl-NL" smtClean="0"/>
              <a:t>9-2-2018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42619BA-3A98-44CA-B630-64707588EB3F}" type="slidenum">
              <a:rPr lang="nl-NL" smtClean="0"/>
              <a:t>‹nr.›</a:t>
            </a:fld>
            <a:endParaRPr lang="nl-NL"/>
          </a:p>
        </p:txBody>
      </p:sp>
    </p:spTree>
    <p:extLst>
      <p:ext uri="{BB962C8B-B14F-4D97-AF65-F5344CB8AC3E}">
        <p14:creationId xmlns:p14="http://schemas.microsoft.com/office/powerpoint/2010/main" val="1379508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2" y="273049"/>
            <a:ext cx="4011084" cy="1162051"/>
          </a:xfrm>
        </p:spPr>
        <p:txBody>
          <a:bodyPr anchor="b"/>
          <a:lstStyle>
            <a:lvl1pPr algn="l">
              <a:defRPr sz="2667" b="1"/>
            </a:lvl1pPr>
          </a:lstStyle>
          <a:p>
            <a:r>
              <a:rPr lang="nl-NL"/>
              <a:t>Klik om de stijl te bewerken</a:t>
            </a:r>
          </a:p>
        </p:txBody>
      </p:sp>
      <p:sp>
        <p:nvSpPr>
          <p:cNvPr id="3" name="Tijdelijke aanduiding voor inhoud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322BC572-4FFD-4CAD-A1DE-1815F500F479}" type="datetimeFigureOut">
              <a:rPr lang="nl-NL" smtClean="0"/>
              <a:t>9-2-2018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42619BA-3A98-44CA-B630-64707588EB3F}" type="slidenum">
              <a:rPr lang="nl-NL" smtClean="0"/>
              <a:t>‹nr.›</a:t>
            </a:fld>
            <a:endParaRPr lang="nl-NL"/>
          </a:p>
        </p:txBody>
      </p:sp>
    </p:spTree>
    <p:extLst>
      <p:ext uri="{BB962C8B-B14F-4D97-AF65-F5344CB8AC3E}">
        <p14:creationId xmlns:p14="http://schemas.microsoft.com/office/powerpoint/2010/main" val="4158681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9"/>
          </a:xfrm>
        </p:spPr>
        <p:txBody>
          <a:bodyPr anchor="b"/>
          <a:lstStyle>
            <a:lvl1pPr algn="l">
              <a:defRPr sz="2667"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322BC572-4FFD-4CAD-A1DE-1815F500F479}" type="datetimeFigureOut">
              <a:rPr lang="nl-NL" smtClean="0"/>
              <a:t>9-2-2018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42619BA-3A98-44CA-B630-64707588EB3F}" type="slidenum">
              <a:rPr lang="nl-NL" smtClean="0"/>
              <a:t>‹nr.›</a:t>
            </a:fld>
            <a:endParaRPr lang="nl-NL"/>
          </a:p>
        </p:txBody>
      </p:sp>
    </p:spTree>
    <p:extLst>
      <p:ext uri="{BB962C8B-B14F-4D97-AF65-F5344CB8AC3E}">
        <p14:creationId xmlns:p14="http://schemas.microsoft.com/office/powerpoint/2010/main" val="2106066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22BC572-4FFD-4CAD-A1DE-1815F500F479}" type="datetimeFigureOut">
              <a:rPr lang="nl-NL" smtClean="0"/>
              <a:t>9-2-2018</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742619BA-3A98-44CA-B630-64707588EB3F}" type="slidenum">
              <a:rPr lang="nl-NL" smtClean="0"/>
              <a:t>‹nr.›</a:t>
            </a:fld>
            <a:endParaRPr lang="nl-NL"/>
          </a:p>
        </p:txBody>
      </p:sp>
    </p:spTree>
    <p:extLst>
      <p:ext uri="{BB962C8B-B14F-4D97-AF65-F5344CB8AC3E}">
        <p14:creationId xmlns:p14="http://schemas.microsoft.com/office/powerpoint/2010/main" val="1364730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levendehave.nl/dierenwikis/ezels/mini-ezel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bokt.nl/wiki/Poitou-ezel" TargetMode="External"/><Relationship Id="rId2" Type="http://schemas.openxmlformats.org/officeDocument/2006/relationships/hyperlink" Target="http://www.levendehave.n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bokt.nl/wiki/Grand_Noir_du_Berry" TargetMode="External"/><Relationship Id="rId2" Type="http://schemas.openxmlformats.org/officeDocument/2006/relationships/hyperlink" Target="http://www.levendehave.n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bokt.nl/wiki/Pyreneese_ezel" TargetMode="External"/><Relationship Id="rId2" Type="http://schemas.openxmlformats.org/officeDocument/2006/relationships/hyperlink" Target="http://www.levendehave.n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9022027" cy="1470025"/>
          </a:xfrm>
        </p:spPr>
        <p:txBody>
          <a:bodyPr/>
          <a:lstStyle/>
          <a:p>
            <a:r>
              <a:rPr lang="nl-NL" dirty="0"/>
              <a:t>Ezels</a:t>
            </a:r>
          </a:p>
        </p:txBody>
      </p:sp>
      <p:sp>
        <p:nvSpPr>
          <p:cNvPr id="3" name="Ondertitel 2"/>
          <p:cNvSpPr>
            <a:spLocks noGrp="1"/>
          </p:cNvSpPr>
          <p:nvPr>
            <p:ph type="subTitle" idx="1"/>
          </p:nvPr>
        </p:nvSpPr>
        <p:spPr>
          <a:xfrm>
            <a:off x="911424" y="3886200"/>
            <a:ext cx="9025003" cy="1752600"/>
          </a:xfrm>
        </p:spPr>
        <p:txBody>
          <a:bodyPr/>
          <a:lstStyle/>
          <a:p>
            <a:r>
              <a:rPr lang="nl-NL" dirty="0"/>
              <a:t>Blok 3</a:t>
            </a:r>
          </a:p>
          <a:p>
            <a:r>
              <a:rPr lang="nl-NL" dirty="0"/>
              <a:t>2018</a:t>
            </a:r>
          </a:p>
        </p:txBody>
      </p:sp>
    </p:spTree>
    <p:extLst>
      <p:ext uri="{BB962C8B-B14F-4D97-AF65-F5344CB8AC3E}">
        <p14:creationId xmlns:p14="http://schemas.microsoft.com/office/powerpoint/2010/main" val="3756343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21.Mini ezels</a:t>
            </a:r>
          </a:p>
        </p:txBody>
      </p:sp>
      <p:pic>
        <p:nvPicPr>
          <p:cNvPr id="3" name="Afbeelding 2"/>
          <p:cNvPicPr>
            <a:picLocks noChangeAspect="1"/>
          </p:cNvPicPr>
          <p:nvPr/>
        </p:nvPicPr>
        <p:blipFill>
          <a:blip r:embed="rId2"/>
          <a:stretch>
            <a:fillRect/>
          </a:stretch>
        </p:blipFill>
        <p:spPr>
          <a:xfrm>
            <a:off x="3503712" y="1400871"/>
            <a:ext cx="5383245" cy="4489627"/>
          </a:xfrm>
          <a:prstGeom prst="rect">
            <a:avLst/>
          </a:prstGeom>
        </p:spPr>
      </p:pic>
    </p:spTree>
    <p:extLst>
      <p:ext uri="{BB962C8B-B14F-4D97-AF65-F5344CB8AC3E}">
        <p14:creationId xmlns:p14="http://schemas.microsoft.com/office/powerpoint/2010/main" val="3454490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74E9E0-FA8C-4F0E-B94F-27D73F9F61C4}"/>
              </a:ext>
            </a:extLst>
          </p:cNvPr>
          <p:cNvSpPr>
            <a:spLocks noGrp="1"/>
          </p:cNvSpPr>
          <p:nvPr>
            <p:ph type="title"/>
          </p:nvPr>
        </p:nvSpPr>
        <p:spPr/>
        <p:txBody>
          <a:bodyPr/>
          <a:lstStyle/>
          <a:p>
            <a:r>
              <a:rPr lang="nl-NL" dirty="0"/>
              <a:t>Informatie over de Mini Ezel </a:t>
            </a:r>
          </a:p>
        </p:txBody>
      </p:sp>
      <p:sp>
        <p:nvSpPr>
          <p:cNvPr id="3" name="Tijdelijke aanduiding voor inhoud 2">
            <a:extLst>
              <a:ext uri="{FF2B5EF4-FFF2-40B4-BE49-F238E27FC236}">
                <a16:creationId xmlns:a16="http://schemas.microsoft.com/office/drawing/2014/main" id="{148F9C69-8573-406B-8C54-06892E6F03F8}"/>
              </a:ext>
            </a:extLst>
          </p:cNvPr>
          <p:cNvSpPr>
            <a:spLocks noGrp="1"/>
          </p:cNvSpPr>
          <p:nvPr>
            <p:ph idx="1"/>
          </p:nvPr>
        </p:nvSpPr>
        <p:spPr/>
        <p:txBody>
          <a:bodyPr>
            <a:noAutofit/>
          </a:bodyPr>
          <a:lstStyle/>
          <a:p>
            <a:r>
              <a:rPr lang="nl-NL" sz="1600" b="1" dirty="0"/>
              <a:t>Omschrijving </a:t>
            </a:r>
          </a:p>
          <a:p>
            <a:pPr marL="0" indent="0">
              <a:buNone/>
            </a:pPr>
            <a:r>
              <a:rPr lang="nl-NL" sz="1600" dirty="0"/>
              <a:t>De mini-ezel is sterk en stevig, eeuwenlang werden ze in boerderijen gebruikt om de graanmolens aan te drijven.</a:t>
            </a:r>
          </a:p>
          <a:p>
            <a:r>
              <a:rPr lang="nl-NL" sz="1600" b="1" dirty="0"/>
              <a:t>Kleur</a:t>
            </a:r>
          </a:p>
          <a:p>
            <a:pPr marL="0" indent="0">
              <a:buNone/>
            </a:pPr>
            <a:r>
              <a:rPr lang="nl-NL" sz="1600" dirty="0"/>
              <a:t>Mini-ezels zijn er in alle kleuren, maar grijs/beige en donkerbruin komen het meeste voor. Door en door zwart, alle soorten wit, gevlekt en verschillende tinten voskleurig kan men tegenkomen. Een gespikkelde muskaatschimmel is zeldzaam bij de miniatuur, maar staat wel beschreven</a:t>
            </a:r>
          </a:p>
          <a:p>
            <a:r>
              <a:rPr lang="nl-NL" sz="1600" b="1" dirty="0"/>
              <a:t>Oorsprong</a:t>
            </a:r>
          </a:p>
          <a:p>
            <a:pPr marL="0" indent="0">
              <a:buNone/>
            </a:pPr>
            <a:r>
              <a:rPr lang="nl-NL" sz="1600" dirty="0"/>
              <a:t>De mini ezel komt oorspronkelijk uit Sardinië en Sicilië. Op de twee Italiaanse eilanden zijn ze vrijwel uitgestorven. Dat het ras bewaard is gebleven, danken we aan ene Mr. Robert Green uit New York en New Jersey die in 1929 de eerste mini-ezels importeerde.</a:t>
            </a:r>
          </a:p>
          <a:p>
            <a:r>
              <a:rPr lang="nl-NL" sz="1600" b="1" dirty="0"/>
              <a:t>karakter</a:t>
            </a:r>
          </a:p>
          <a:p>
            <a:pPr marL="0" indent="0">
              <a:buNone/>
            </a:pPr>
            <a:r>
              <a:rPr lang="nl-NL" sz="1600" dirty="0"/>
              <a:t>Mini ezels staan bekend om hun vriendelijke, </a:t>
            </a:r>
            <a:r>
              <a:rPr lang="nl-NL" sz="1600" dirty="0" err="1"/>
              <a:t>knuffelige</a:t>
            </a:r>
            <a:r>
              <a:rPr lang="nl-NL" sz="1600" dirty="0"/>
              <a:t> en rustige karakter. Ze zijn goed te trainen. Ze hebben echt een maatje nodig. Leven in kuddes. </a:t>
            </a:r>
          </a:p>
          <a:p>
            <a:r>
              <a:rPr lang="nl-NL" sz="1600" b="1" dirty="0"/>
              <a:t>Stokmaat/grootte/schofthoogte</a:t>
            </a:r>
          </a:p>
          <a:p>
            <a:pPr marL="0" indent="0">
              <a:buNone/>
            </a:pPr>
            <a:r>
              <a:rPr lang="nl-NL" sz="1600" dirty="0">
                <a:solidFill>
                  <a:srgbClr val="222222"/>
                </a:solidFill>
              </a:rPr>
              <a:t>maximum schofthoogte van 91,44 cm </a:t>
            </a:r>
          </a:p>
          <a:p>
            <a:pPr marL="0" indent="0">
              <a:buNone/>
            </a:pPr>
            <a:endParaRPr lang="nl-NL" sz="1600" b="1" dirty="0">
              <a:solidFill>
                <a:srgbClr val="222222"/>
              </a:solidFill>
            </a:endParaRPr>
          </a:p>
          <a:p>
            <a:pPr marL="0" indent="0">
              <a:buNone/>
            </a:pPr>
            <a:r>
              <a:rPr lang="nl-NL" sz="1600" b="1" dirty="0">
                <a:solidFill>
                  <a:srgbClr val="222222"/>
                </a:solidFill>
              </a:rPr>
              <a:t>Bron: </a:t>
            </a:r>
            <a:r>
              <a:rPr lang="nl-NL" sz="1600" b="1" dirty="0">
                <a:solidFill>
                  <a:srgbClr val="222222"/>
                </a:solidFill>
                <a:hlinkClick r:id="rId2"/>
              </a:rPr>
              <a:t>https://www.levendehave.nl/dierenwikis/ezels/mini-ezels</a:t>
            </a:r>
            <a:r>
              <a:rPr lang="nl-NL" sz="1600" b="1" dirty="0">
                <a:solidFill>
                  <a:srgbClr val="222222"/>
                </a:solidFill>
              </a:rPr>
              <a:t> </a:t>
            </a:r>
            <a:endParaRPr lang="nl-NL" sz="1600" b="1" dirty="0"/>
          </a:p>
        </p:txBody>
      </p:sp>
    </p:spTree>
    <p:extLst>
      <p:ext uri="{BB962C8B-B14F-4D97-AF65-F5344CB8AC3E}">
        <p14:creationId xmlns:p14="http://schemas.microsoft.com/office/powerpoint/2010/main" val="47315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22. Poitou</a:t>
            </a:r>
          </a:p>
        </p:txBody>
      </p:sp>
      <p:pic>
        <p:nvPicPr>
          <p:cNvPr id="3" name="Afbeelding 2"/>
          <p:cNvPicPr>
            <a:picLocks noChangeAspect="1"/>
          </p:cNvPicPr>
          <p:nvPr/>
        </p:nvPicPr>
        <p:blipFill>
          <a:blip r:embed="rId2"/>
          <a:stretch>
            <a:fillRect/>
          </a:stretch>
        </p:blipFill>
        <p:spPr>
          <a:xfrm>
            <a:off x="3119670" y="1604798"/>
            <a:ext cx="5638933" cy="3759289"/>
          </a:xfrm>
          <a:prstGeom prst="rect">
            <a:avLst/>
          </a:prstGeom>
        </p:spPr>
      </p:pic>
    </p:spTree>
    <p:extLst>
      <p:ext uri="{BB962C8B-B14F-4D97-AF65-F5344CB8AC3E}">
        <p14:creationId xmlns:p14="http://schemas.microsoft.com/office/powerpoint/2010/main" val="3490477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37553E-70D8-47C3-A1DE-2D93CC4A5C6A}"/>
              </a:ext>
            </a:extLst>
          </p:cNvPr>
          <p:cNvSpPr>
            <a:spLocks noGrp="1"/>
          </p:cNvSpPr>
          <p:nvPr>
            <p:ph type="title"/>
          </p:nvPr>
        </p:nvSpPr>
        <p:spPr/>
        <p:txBody>
          <a:bodyPr/>
          <a:lstStyle/>
          <a:p>
            <a:r>
              <a:rPr lang="nl-NL" dirty="0"/>
              <a:t>Informatie over de Poitou</a:t>
            </a:r>
          </a:p>
        </p:txBody>
      </p:sp>
      <p:sp>
        <p:nvSpPr>
          <p:cNvPr id="3" name="Tijdelijke aanduiding voor inhoud 2">
            <a:extLst>
              <a:ext uri="{FF2B5EF4-FFF2-40B4-BE49-F238E27FC236}">
                <a16:creationId xmlns:a16="http://schemas.microsoft.com/office/drawing/2014/main" id="{265E6297-279B-4A74-A356-B44422B89E77}"/>
              </a:ext>
            </a:extLst>
          </p:cNvPr>
          <p:cNvSpPr>
            <a:spLocks noGrp="1"/>
          </p:cNvSpPr>
          <p:nvPr>
            <p:ph idx="1"/>
          </p:nvPr>
        </p:nvSpPr>
        <p:spPr>
          <a:xfrm>
            <a:off x="609600" y="1600201"/>
            <a:ext cx="10972800" cy="4983160"/>
          </a:xfrm>
        </p:spPr>
        <p:txBody>
          <a:bodyPr>
            <a:normAutofit/>
          </a:bodyPr>
          <a:lstStyle/>
          <a:p>
            <a:pPr lvl="0"/>
            <a:r>
              <a:rPr lang="nl-NL" sz="1600" b="1" dirty="0">
                <a:solidFill>
                  <a:prstClr val="black"/>
                </a:solidFill>
              </a:rPr>
              <a:t>Omschrijving </a:t>
            </a:r>
          </a:p>
          <a:p>
            <a:pPr marL="0" lvl="0" indent="0">
              <a:buNone/>
            </a:pPr>
            <a:r>
              <a:rPr lang="nl-NL" sz="1600" dirty="0"/>
              <a:t>De Poitou-ezel (ook wel </a:t>
            </a:r>
            <a:r>
              <a:rPr lang="nl-NL" sz="1600" dirty="0" err="1"/>
              <a:t>Baudet</a:t>
            </a:r>
            <a:r>
              <a:rPr lang="nl-NL" sz="1600" dirty="0"/>
              <a:t> du Poitou of Franse Reuzenezel genoemd) is één van de grootste ezelrassen. Het ras diende vrijwel uitsluitend om muildieren voort te brengen: een kruising tussen een Poitouhengst en het trekpaard </a:t>
            </a:r>
            <a:r>
              <a:rPr lang="nl-NL" sz="1600" dirty="0" err="1"/>
              <a:t>Trait</a:t>
            </a:r>
            <a:r>
              <a:rPr lang="nl-NL" sz="1600" dirty="0"/>
              <a:t> </a:t>
            </a:r>
            <a:r>
              <a:rPr lang="nl-NL" sz="1600" dirty="0" err="1"/>
              <a:t>Mulassier</a:t>
            </a:r>
            <a:r>
              <a:rPr lang="nl-NL" sz="1600" dirty="0"/>
              <a:t>. De muilezels waren grote, sterke en betrouwbare dieren, die dienst deden in het leger en de landbouw. Nu, zo’n honderd jaar later, is de Poitou het meest zeldzame en bedreigde Franse huisdier. Gered van de ondergang door een stel liefhebbers die in 1979 een fokprogramma zijn gestart. Er zijn nu weer ruim 350 Poitou-ezels. De zeldzaamheid van de Poitou-ezel leidde al gauw tot onwaarschijnlijk hoge prijzen. Er zijn merries van minder dan één jaar verkocht voor ongeveer 15.000 euro. </a:t>
            </a:r>
          </a:p>
          <a:p>
            <a:pPr lvl="0"/>
            <a:r>
              <a:rPr lang="nl-NL" sz="1600" b="1" dirty="0"/>
              <a:t>Kleur</a:t>
            </a:r>
          </a:p>
          <a:p>
            <a:pPr marL="0" lvl="0" indent="0">
              <a:buNone/>
            </a:pPr>
            <a:r>
              <a:rPr lang="nl-NL" sz="1600" dirty="0"/>
              <a:t>Een roodbruine vacht met grijs rond de mond, beharing is lang en gekruld</a:t>
            </a:r>
            <a:endParaRPr lang="nl-NL" sz="1600" b="1" dirty="0"/>
          </a:p>
          <a:p>
            <a:pPr lvl="0"/>
            <a:r>
              <a:rPr lang="nl-NL" sz="1600" b="1" dirty="0"/>
              <a:t>Oorsprong</a:t>
            </a:r>
          </a:p>
          <a:p>
            <a:pPr marL="0" lvl="0" indent="0">
              <a:buNone/>
            </a:pPr>
            <a:r>
              <a:rPr lang="nl-NL" sz="1600" dirty="0"/>
              <a:t>Frankrijk</a:t>
            </a:r>
          </a:p>
          <a:p>
            <a:pPr lvl="0"/>
            <a:r>
              <a:rPr lang="nl-NL" sz="1600" b="1" dirty="0"/>
              <a:t>karakter</a:t>
            </a:r>
          </a:p>
          <a:p>
            <a:pPr marL="0" lvl="0" indent="0">
              <a:buNone/>
            </a:pPr>
            <a:r>
              <a:rPr lang="nl-NL" sz="1600" dirty="0"/>
              <a:t>Een vriendelijk en rustig karakter. </a:t>
            </a:r>
          </a:p>
          <a:p>
            <a:pPr lvl="0"/>
            <a:r>
              <a:rPr lang="nl-NL" sz="1600" b="1" dirty="0"/>
              <a:t>Stokmaat/grootte/schofthoogte</a:t>
            </a:r>
          </a:p>
          <a:p>
            <a:pPr marL="0" lvl="0" indent="0">
              <a:buNone/>
            </a:pPr>
            <a:r>
              <a:rPr lang="nl-NL" sz="1600" dirty="0"/>
              <a:t>Een schofthoogte van 1,40 tot 1,50 m</a:t>
            </a:r>
          </a:p>
          <a:p>
            <a:pPr marL="0" lvl="0" indent="0">
              <a:buNone/>
            </a:pPr>
            <a:r>
              <a:rPr lang="nl-NL" sz="1600" b="1" dirty="0"/>
              <a:t>Bronnen: </a:t>
            </a:r>
            <a:r>
              <a:rPr lang="nl-NL" sz="1600" b="1" dirty="0">
                <a:hlinkClick r:id="rId2"/>
              </a:rPr>
              <a:t>www.levendehave.nl</a:t>
            </a:r>
            <a:r>
              <a:rPr lang="nl-NL" sz="1600" b="1" dirty="0"/>
              <a:t>  en </a:t>
            </a:r>
            <a:r>
              <a:rPr lang="nl-NL" sz="1600" b="1" dirty="0">
                <a:hlinkClick r:id="rId3"/>
              </a:rPr>
              <a:t>https://www.bokt.nl/wiki/Poitou-ezel</a:t>
            </a:r>
            <a:r>
              <a:rPr lang="nl-NL" sz="1600" b="1" dirty="0"/>
              <a:t> </a:t>
            </a:r>
          </a:p>
          <a:p>
            <a:pPr marL="0" lvl="0" indent="0">
              <a:buNone/>
            </a:pPr>
            <a:endParaRPr lang="nl-NL" sz="1600" b="1" dirty="0"/>
          </a:p>
          <a:p>
            <a:pPr marL="0" indent="0">
              <a:buNone/>
            </a:pPr>
            <a:endParaRPr lang="nl-NL" dirty="0"/>
          </a:p>
        </p:txBody>
      </p:sp>
    </p:spTree>
    <p:extLst>
      <p:ext uri="{BB962C8B-B14F-4D97-AF65-F5344CB8AC3E}">
        <p14:creationId xmlns:p14="http://schemas.microsoft.com/office/powerpoint/2010/main" val="1148515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23.Grand </a:t>
            </a:r>
            <a:r>
              <a:rPr lang="nl-NL" dirty="0" err="1"/>
              <a:t>Noir</a:t>
            </a:r>
            <a:r>
              <a:rPr lang="nl-NL" dirty="0"/>
              <a:t> du Berry</a:t>
            </a:r>
          </a:p>
        </p:txBody>
      </p:sp>
      <p:pic>
        <p:nvPicPr>
          <p:cNvPr id="3" name="Afbeelding 2"/>
          <p:cNvPicPr>
            <a:picLocks noChangeAspect="1"/>
          </p:cNvPicPr>
          <p:nvPr/>
        </p:nvPicPr>
        <p:blipFill>
          <a:blip r:embed="rId2"/>
          <a:stretch>
            <a:fillRect/>
          </a:stretch>
        </p:blipFill>
        <p:spPr>
          <a:xfrm>
            <a:off x="3695734" y="1481796"/>
            <a:ext cx="5280585" cy="4283849"/>
          </a:xfrm>
          <a:prstGeom prst="rect">
            <a:avLst/>
          </a:prstGeom>
        </p:spPr>
      </p:pic>
    </p:spTree>
    <p:extLst>
      <p:ext uri="{BB962C8B-B14F-4D97-AF65-F5344CB8AC3E}">
        <p14:creationId xmlns:p14="http://schemas.microsoft.com/office/powerpoint/2010/main" val="1483245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CDCF4-73DC-421F-A2F0-F87F4BE560E2}"/>
              </a:ext>
            </a:extLst>
          </p:cNvPr>
          <p:cNvSpPr>
            <a:spLocks noGrp="1"/>
          </p:cNvSpPr>
          <p:nvPr>
            <p:ph type="title"/>
          </p:nvPr>
        </p:nvSpPr>
        <p:spPr/>
        <p:txBody>
          <a:bodyPr>
            <a:normAutofit/>
          </a:bodyPr>
          <a:lstStyle/>
          <a:p>
            <a:pPr algn="l"/>
            <a:r>
              <a:rPr lang="nl-NL" dirty="0"/>
              <a:t>Info over de Grand </a:t>
            </a:r>
            <a:r>
              <a:rPr lang="nl-NL" dirty="0" err="1"/>
              <a:t>Noir</a:t>
            </a:r>
            <a:r>
              <a:rPr lang="nl-NL" dirty="0"/>
              <a:t> du Berry</a:t>
            </a:r>
          </a:p>
        </p:txBody>
      </p:sp>
      <p:sp>
        <p:nvSpPr>
          <p:cNvPr id="3" name="Tijdelijke aanduiding voor inhoud 2">
            <a:extLst>
              <a:ext uri="{FF2B5EF4-FFF2-40B4-BE49-F238E27FC236}">
                <a16:creationId xmlns:a16="http://schemas.microsoft.com/office/drawing/2014/main" id="{D2D17A35-8BC4-4B5D-941D-12DA339D8882}"/>
              </a:ext>
            </a:extLst>
          </p:cNvPr>
          <p:cNvSpPr>
            <a:spLocks noGrp="1"/>
          </p:cNvSpPr>
          <p:nvPr>
            <p:ph idx="1"/>
          </p:nvPr>
        </p:nvSpPr>
        <p:spPr>
          <a:xfrm>
            <a:off x="609600" y="1573696"/>
            <a:ext cx="10972800" cy="4525963"/>
          </a:xfrm>
        </p:spPr>
        <p:txBody>
          <a:bodyPr/>
          <a:lstStyle/>
          <a:p>
            <a:pPr lvl="0"/>
            <a:r>
              <a:rPr lang="nl-NL" sz="1600" b="1" dirty="0"/>
              <a:t>Omschrijving </a:t>
            </a:r>
          </a:p>
          <a:p>
            <a:pPr marL="0" lvl="0" indent="0">
              <a:buNone/>
            </a:pPr>
            <a:r>
              <a:rPr lang="nl-NL" sz="1600" dirty="0"/>
              <a:t>De Grand </a:t>
            </a:r>
            <a:r>
              <a:rPr lang="nl-NL" sz="1600" dirty="0" err="1"/>
              <a:t>Noir</a:t>
            </a:r>
            <a:r>
              <a:rPr lang="nl-NL" sz="1600" dirty="0"/>
              <a:t> du Berry behoort tot de grote ezelrassen. Het is van oorsprong een werkezel, die zijn naam ontleent aan een streek in het hart van Frankrijk. De boeren gebruikten de ezel van oudsher voor het werk op de akkers en in de wijngaarden.</a:t>
            </a:r>
            <a:r>
              <a:rPr lang="nl-NL" sz="1600" dirty="0">
                <a:solidFill>
                  <a:prstClr val="black"/>
                </a:solidFill>
              </a:rPr>
              <a:t> Tegenwoordig wordt de Grand </a:t>
            </a:r>
            <a:r>
              <a:rPr lang="nl-NL" sz="1600" dirty="0" err="1">
                <a:solidFill>
                  <a:prstClr val="black"/>
                </a:solidFill>
              </a:rPr>
              <a:t>Noir</a:t>
            </a:r>
            <a:r>
              <a:rPr lang="nl-NL" sz="1600" dirty="0">
                <a:solidFill>
                  <a:prstClr val="black"/>
                </a:solidFill>
              </a:rPr>
              <a:t> du Berry als gezelschapsdier gehouden. Gezien zijn vrij grote stokmaat is hij ideaal als rij-ezel voor kinderen, of als menezel.</a:t>
            </a:r>
            <a:r>
              <a:rPr lang="nl-NL" sz="1600" dirty="0"/>
              <a:t>  </a:t>
            </a:r>
            <a:endParaRPr lang="nl-NL" sz="1600" b="1" dirty="0"/>
          </a:p>
          <a:p>
            <a:pPr lvl="0"/>
            <a:r>
              <a:rPr lang="nl-NL" sz="1600" b="1" dirty="0"/>
              <a:t>Kleur</a:t>
            </a:r>
          </a:p>
          <a:p>
            <a:pPr marL="0" lvl="0" indent="0">
              <a:buNone/>
            </a:pPr>
            <a:r>
              <a:rPr lang="nl-NL" sz="1600" dirty="0"/>
              <a:t>Een zwart of zwartbruine vacht. Rondom de ogen is het grijswit en ook de neus is grijswit gekleurd. </a:t>
            </a:r>
          </a:p>
          <a:p>
            <a:pPr lvl="0"/>
            <a:r>
              <a:rPr lang="nl-NL" sz="1600" b="1" dirty="0"/>
              <a:t>Oorsprong</a:t>
            </a:r>
          </a:p>
          <a:p>
            <a:pPr marL="0" lvl="0" indent="0">
              <a:buNone/>
            </a:pPr>
            <a:r>
              <a:rPr lang="nl-NL" sz="1600" dirty="0"/>
              <a:t>Frankrijk</a:t>
            </a:r>
          </a:p>
          <a:p>
            <a:pPr lvl="0"/>
            <a:r>
              <a:rPr lang="nl-NL" sz="1600" b="1" dirty="0"/>
              <a:t>Karakter </a:t>
            </a:r>
          </a:p>
          <a:p>
            <a:pPr marL="0" lvl="0" indent="0">
              <a:buNone/>
            </a:pPr>
            <a:r>
              <a:rPr lang="nl-NL" sz="1600" dirty="0"/>
              <a:t>een vriendelijke en werklustige ezel</a:t>
            </a:r>
          </a:p>
          <a:p>
            <a:pPr lvl="0"/>
            <a:r>
              <a:rPr lang="nl-NL" sz="1600" b="1" dirty="0"/>
              <a:t>Stokmaat/grootte/schofthoogte</a:t>
            </a:r>
          </a:p>
          <a:p>
            <a:pPr marL="0" lvl="0" indent="0">
              <a:buNone/>
            </a:pPr>
            <a:r>
              <a:rPr lang="nl-NL" sz="1600" dirty="0"/>
              <a:t>Een schofthoogte van 1,30m t/m 1,45m </a:t>
            </a:r>
          </a:p>
          <a:p>
            <a:pPr marL="0" lvl="0" indent="0">
              <a:buNone/>
            </a:pPr>
            <a:r>
              <a:rPr lang="nl-NL" sz="1600" b="1" dirty="0">
                <a:solidFill>
                  <a:prstClr val="black"/>
                </a:solidFill>
              </a:rPr>
              <a:t>Bronnen: </a:t>
            </a:r>
            <a:r>
              <a:rPr lang="nl-NL" sz="1600" b="1" dirty="0">
                <a:solidFill>
                  <a:prstClr val="black"/>
                </a:solidFill>
                <a:hlinkClick r:id="rId2"/>
              </a:rPr>
              <a:t>www.levendehave.nl</a:t>
            </a:r>
            <a:r>
              <a:rPr lang="nl-NL" sz="1600" b="1" dirty="0">
                <a:solidFill>
                  <a:prstClr val="black"/>
                </a:solidFill>
              </a:rPr>
              <a:t>  en </a:t>
            </a:r>
            <a:r>
              <a:rPr lang="nl-NL" sz="1600" b="1" dirty="0">
                <a:solidFill>
                  <a:prstClr val="black"/>
                </a:solidFill>
                <a:hlinkClick r:id="rId3"/>
              </a:rPr>
              <a:t>https://www.bokt.nl/wiki/Grand_Noir_du_Berry</a:t>
            </a:r>
            <a:r>
              <a:rPr lang="nl-NL" sz="1600" b="1" dirty="0">
                <a:solidFill>
                  <a:prstClr val="black"/>
                </a:solidFill>
              </a:rPr>
              <a:t> </a:t>
            </a:r>
            <a:endParaRPr lang="nl-NL" dirty="0"/>
          </a:p>
        </p:txBody>
      </p:sp>
    </p:spTree>
    <p:extLst>
      <p:ext uri="{BB962C8B-B14F-4D97-AF65-F5344CB8AC3E}">
        <p14:creationId xmlns:p14="http://schemas.microsoft.com/office/powerpoint/2010/main" val="116322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24. Pyreneese ezel</a:t>
            </a:r>
          </a:p>
        </p:txBody>
      </p:sp>
      <p:pic>
        <p:nvPicPr>
          <p:cNvPr id="3" name="Afbeelding 2">
            <a:extLst>
              <a:ext uri="{FF2B5EF4-FFF2-40B4-BE49-F238E27FC236}">
                <a16:creationId xmlns:a16="http://schemas.microsoft.com/office/drawing/2014/main" id="{24D2E402-B3E3-47A4-BD1E-1BAE00E11898}"/>
              </a:ext>
            </a:extLst>
          </p:cNvPr>
          <p:cNvPicPr>
            <a:picLocks noChangeAspect="1"/>
          </p:cNvPicPr>
          <p:nvPr/>
        </p:nvPicPr>
        <p:blipFill>
          <a:blip r:embed="rId2"/>
          <a:stretch>
            <a:fillRect/>
          </a:stretch>
        </p:blipFill>
        <p:spPr>
          <a:xfrm>
            <a:off x="2385391" y="1483766"/>
            <a:ext cx="4171950" cy="3184589"/>
          </a:xfrm>
          <a:prstGeom prst="rect">
            <a:avLst/>
          </a:prstGeom>
        </p:spPr>
      </p:pic>
      <p:pic>
        <p:nvPicPr>
          <p:cNvPr id="1026" name="Picture 2" descr="Afbeeldingsresultaat voor pyreneese ezel ras">
            <a:extLst>
              <a:ext uri="{FF2B5EF4-FFF2-40B4-BE49-F238E27FC236}">
                <a16:creationId xmlns:a16="http://schemas.microsoft.com/office/drawing/2014/main" id="{EB6ED1A3-00AD-4A7A-A096-F7423CDB8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341" y="1483766"/>
            <a:ext cx="2454137" cy="3184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265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0261E0-E6F1-4B0C-954A-615E3D6BAF5B}"/>
              </a:ext>
            </a:extLst>
          </p:cNvPr>
          <p:cNvSpPr>
            <a:spLocks noGrp="1"/>
          </p:cNvSpPr>
          <p:nvPr>
            <p:ph type="title"/>
          </p:nvPr>
        </p:nvSpPr>
        <p:spPr>
          <a:xfrm>
            <a:off x="331304" y="287891"/>
            <a:ext cx="11012557" cy="1143000"/>
          </a:xfrm>
        </p:spPr>
        <p:txBody>
          <a:bodyPr/>
          <a:lstStyle/>
          <a:p>
            <a:pPr algn="l"/>
            <a:r>
              <a:rPr lang="nl-NL" dirty="0"/>
              <a:t>Informatie over de Pyreneese Ezel </a:t>
            </a:r>
          </a:p>
        </p:txBody>
      </p:sp>
      <p:sp>
        <p:nvSpPr>
          <p:cNvPr id="3" name="Tijdelijke aanduiding voor inhoud 2">
            <a:extLst>
              <a:ext uri="{FF2B5EF4-FFF2-40B4-BE49-F238E27FC236}">
                <a16:creationId xmlns:a16="http://schemas.microsoft.com/office/drawing/2014/main" id="{F8694F17-90CF-41A7-910F-8211E660CE62}"/>
              </a:ext>
            </a:extLst>
          </p:cNvPr>
          <p:cNvSpPr>
            <a:spLocks noGrp="1"/>
          </p:cNvSpPr>
          <p:nvPr>
            <p:ph idx="1"/>
          </p:nvPr>
        </p:nvSpPr>
        <p:spPr/>
        <p:txBody>
          <a:bodyPr>
            <a:normAutofit/>
          </a:bodyPr>
          <a:lstStyle/>
          <a:p>
            <a:pPr lvl="0"/>
            <a:r>
              <a:rPr lang="nl-NL" sz="1600" b="1" dirty="0">
                <a:solidFill>
                  <a:prstClr val="black"/>
                </a:solidFill>
              </a:rPr>
              <a:t>Omschrijving </a:t>
            </a:r>
          </a:p>
          <a:p>
            <a:pPr marL="0" indent="0">
              <a:buNone/>
            </a:pPr>
            <a:r>
              <a:rPr lang="nl-NL" sz="1600" dirty="0"/>
              <a:t>De Pyreneese ezel is een vrij grote, zwarte ezel. De jongere dieren hebben een langere vacht die op oudere leeftijd korter wordt. Vanuit het zuidwesten van Frankrijk en de Spaanse regio </a:t>
            </a:r>
            <a:r>
              <a:rPr lang="nl-NL" sz="1600" dirty="0" err="1"/>
              <a:t>Catalunia</a:t>
            </a:r>
            <a:r>
              <a:rPr lang="nl-NL" sz="1600" dirty="0"/>
              <a:t> trokken van oudsher handelaren en pelgrims heen en weer de bergen over. De Pyreneese ezels vergezelden hen. Ze konden veel gewicht dragen, flink doorstappen, en met een trefzekere pas de smalste bergpaadjes nemen. </a:t>
            </a:r>
            <a:r>
              <a:rPr lang="nl-NL" sz="1600" dirty="0">
                <a:solidFill>
                  <a:srgbClr val="000000"/>
                </a:solidFill>
              </a:rPr>
              <a:t>Tegenwoordig wordt de Pyreneese ezel vooral gebruikt voor toeristische trektochten</a:t>
            </a:r>
            <a:r>
              <a:rPr lang="nl-NL" sz="1600" dirty="0">
                <a:solidFill>
                  <a:srgbClr val="000000"/>
                </a:solidFill>
                <a:latin typeface="Arial" panose="020B0604020202020204" pitchFamily="34" charset="0"/>
              </a:rPr>
              <a:t>. </a:t>
            </a:r>
            <a:endParaRPr lang="nl-NL" sz="1600" b="1" dirty="0"/>
          </a:p>
          <a:p>
            <a:pPr lvl="0"/>
            <a:r>
              <a:rPr lang="nl-NL" sz="1600" b="1" dirty="0">
                <a:solidFill>
                  <a:prstClr val="black"/>
                </a:solidFill>
              </a:rPr>
              <a:t>Kleur</a:t>
            </a:r>
          </a:p>
          <a:p>
            <a:pPr marL="0" lvl="0" indent="0">
              <a:buNone/>
            </a:pPr>
            <a:r>
              <a:rPr lang="nl-NL" sz="1600" dirty="0">
                <a:solidFill>
                  <a:srgbClr val="000000"/>
                </a:solidFill>
              </a:rPr>
              <a:t>De vacht komt voor in verschillende tinten zwart voor. De ezel heeft grijswitte kringen om de ogen en ook de neus is grijswit.</a:t>
            </a:r>
            <a:endParaRPr lang="nl-NL" sz="1600" b="1" dirty="0">
              <a:solidFill>
                <a:prstClr val="black"/>
              </a:solidFill>
            </a:endParaRPr>
          </a:p>
          <a:p>
            <a:pPr lvl="0"/>
            <a:r>
              <a:rPr lang="nl-NL" sz="1600" b="1" dirty="0">
                <a:solidFill>
                  <a:prstClr val="black"/>
                </a:solidFill>
              </a:rPr>
              <a:t>Oorsprong</a:t>
            </a:r>
          </a:p>
          <a:p>
            <a:pPr marL="0" lvl="0" indent="0">
              <a:buNone/>
            </a:pPr>
            <a:r>
              <a:rPr lang="nl-NL" sz="1600" dirty="0">
                <a:solidFill>
                  <a:prstClr val="black"/>
                </a:solidFill>
              </a:rPr>
              <a:t>Pyreneeën </a:t>
            </a:r>
          </a:p>
          <a:p>
            <a:pPr lvl="0"/>
            <a:r>
              <a:rPr lang="nl-NL" sz="1600" b="1" dirty="0">
                <a:solidFill>
                  <a:prstClr val="black"/>
                </a:solidFill>
              </a:rPr>
              <a:t>Karakter </a:t>
            </a:r>
          </a:p>
          <a:p>
            <a:pPr marL="0" lvl="0" indent="0">
              <a:buNone/>
            </a:pPr>
            <a:r>
              <a:rPr lang="nl-NL" sz="1600" dirty="0">
                <a:solidFill>
                  <a:prstClr val="black"/>
                </a:solidFill>
              </a:rPr>
              <a:t>De ezels zijn vriendelijk, doortastend en werk willend. </a:t>
            </a:r>
          </a:p>
          <a:p>
            <a:pPr lvl="0"/>
            <a:r>
              <a:rPr lang="nl-NL" sz="1600" b="1" dirty="0">
                <a:solidFill>
                  <a:prstClr val="black"/>
                </a:solidFill>
              </a:rPr>
              <a:t>Stokmaat/grootte/schofthoogte</a:t>
            </a:r>
          </a:p>
          <a:p>
            <a:pPr marL="0" lvl="0" indent="0">
              <a:buNone/>
            </a:pPr>
            <a:r>
              <a:rPr lang="nl-NL" sz="1600" dirty="0">
                <a:solidFill>
                  <a:prstClr val="black"/>
                </a:solidFill>
              </a:rPr>
              <a:t>Een schofthoogte van </a:t>
            </a:r>
            <a:r>
              <a:rPr lang="nl-NL" sz="1600" dirty="0">
                <a:solidFill>
                  <a:srgbClr val="000000"/>
                </a:solidFill>
              </a:rPr>
              <a:t>1.25 tot 1.45 meter</a:t>
            </a:r>
          </a:p>
          <a:p>
            <a:pPr marL="0" lvl="0" indent="0">
              <a:buNone/>
            </a:pPr>
            <a:endParaRPr lang="nl-NL" sz="1600" dirty="0">
              <a:solidFill>
                <a:prstClr val="black"/>
              </a:solidFill>
            </a:endParaRPr>
          </a:p>
          <a:p>
            <a:pPr marL="0" lvl="0" indent="0">
              <a:buNone/>
            </a:pPr>
            <a:r>
              <a:rPr lang="nl-NL" sz="1600" b="1" dirty="0">
                <a:solidFill>
                  <a:prstClr val="black"/>
                </a:solidFill>
              </a:rPr>
              <a:t>Bronnen: </a:t>
            </a:r>
            <a:r>
              <a:rPr lang="nl-NL" sz="1600" b="1" dirty="0">
                <a:solidFill>
                  <a:prstClr val="black"/>
                </a:solidFill>
                <a:hlinkClick r:id="rId2"/>
              </a:rPr>
              <a:t>www.levendehave.nl</a:t>
            </a:r>
            <a:r>
              <a:rPr lang="nl-NL" sz="1600" b="1" dirty="0">
                <a:solidFill>
                  <a:prstClr val="black"/>
                </a:solidFill>
              </a:rPr>
              <a:t>  en </a:t>
            </a:r>
            <a:r>
              <a:rPr lang="nl-NL" sz="1600" b="1" dirty="0">
                <a:solidFill>
                  <a:prstClr val="black"/>
                </a:solidFill>
                <a:hlinkClick r:id="rId3"/>
              </a:rPr>
              <a:t>https://www.bokt.nl/wiki/Pyreneese_ezel</a:t>
            </a:r>
            <a:r>
              <a:rPr lang="nl-NL" sz="1600" b="1" dirty="0">
                <a:solidFill>
                  <a:prstClr val="black"/>
                </a:solidFill>
              </a:rPr>
              <a:t> </a:t>
            </a:r>
            <a:endParaRPr lang="nl-NL" dirty="0">
              <a:solidFill>
                <a:prstClr val="black"/>
              </a:solidFill>
            </a:endParaRPr>
          </a:p>
          <a:p>
            <a:endParaRPr lang="nl-NL" dirty="0"/>
          </a:p>
        </p:txBody>
      </p:sp>
    </p:spTree>
    <p:extLst>
      <p:ext uri="{BB962C8B-B14F-4D97-AF65-F5344CB8AC3E}">
        <p14:creationId xmlns:p14="http://schemas.microsoft.com/office/powerpoint/2010/main" val="3813331034"/>
      </p:ext>
    </p:extLst>
  </p:cSld>
  <p:clrMapOvr>
    <a:masterClrMapping/>
  </p:clrMapOvr>
</p:sld>
</file>

<file path=ppt/theme/theme1.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279</Words>
  <Application>Microsoft Office PowerPoint</Application>
  <PresentationFormat>Breedbeeld</PresentationFormat>
  <Paragraphs>57</Paragraphs>
  <Slides>9</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9</vt:i4>
      </vt:variant>
    </vt:vector>
  </HeadingPairs>
  <TitlesOfParts>
    <vt:vector size="12" baseType="lpstr">
      <vt:lpstr>Arial</vt:lpstr>
      <vt:lpstr>Calibri</vt:lpstr>
      <vt:lpstr>1_Kantoorthema</vt:lpstr>
      <vt:lpstr>Ezels</vt:lpstr>
      <vt:lpstr>21.Mini ezels</vt:lpstr>
      <vt:lpstr>Informatie over de Mini Ezel </vt:lpstr>
      <vt:lpstr>22. Poitou</vt:lpstr>
      <vt:lpstr>Informatie over de Poitou</vt:lpstr>
      <vt:lpstr>23.Grand Noir du Berry</vt:lpstr>
      <vt:lpstr>Info over de Grand Noir du Berry</vt:lpstr>
      <vt:lpstr>24. Pyreneese ezel</vt:lpstr>
      <vt:lpstr>Informatie over de Pyreneese Ezel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Ezels</dc:title>
  <dc:creator>Bruins Slot, Roos</dc:creator>
  <cp:lastModifiedBy>Nikki Pots</cp:lastModifiedBy>
  <cp:revision>12</cp:revision>
  <dcterms:created xsi:type="dcterms:W3CDTF">2018-02-01T08:33:43Z</dcterms:created>
  <dcterms:modified xsi:type="dcterms:W3CDTF">2018-02-09T11:31:17Z</dcterms:modified>
</cp:coreProperties>
</file>